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</p:sldIdLst>
  <p:sldSz cy="5143500" cx="9144000"/>
  <p:notesSz cx="6858000" cy="9144000"/>
  <p:embeddedFontLst>
    <p:embeddedFont>
      <p:font typeface="Montserrat"/>
      <p:regular r:id="rId23"/>
      <p:bold r:id="rId24"/>
      <p:italic r:id="rId25"/>
      <p:boldItalic r:id="rId26"/>
    </p:embeddedFont>
    <p:embeddedFont>
      <p:font typeface="Montserrat Light"/>
      <p:regular r:id="rId27"/>
      <p:bold r:id="rId28"/>
      <p:italic r:id="rId29"/>
      <p:boldItalic r:id="rId30"/>
    </p:embeddedFont>
    <p:embeddedFont>
      <p:font typeface="Average"/>
      <p:regular r:id="rId31"/>
    </p:embeddedFont>
    <p:embeddedFont>
      <p:font typeface="Montserrat ExtraBold"/>
      <p:bold r:id="rId32"/>
      <p:boldItalic r:id="rId33"/>
    </p:embeddedFont>
    <p:embeddedFont>
      <p:font typeface="Arial Black"/>
      <p:regular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GoogleSlidesCustomDataVersion2">
      <go:slidesCustomData xmlns:go="http://customooxmlschemas.google.com/" r:id="rId35" roundtripDataSignature="AMtx7mgK2otlDnhNS+4QN8Fxd1S89wLJm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AE5907B8-6B2E-49BC-A6E5-757ED1E18556}">
  <a:tblStyle styleId="{AE5907B8-6B2E-49BC-A6E5-757ED1E18556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font" Target="fonts/Montserrat-bold.fntdata"/><Relationship Id="rId23" Type="http://schemas.openxmlformats.org/officeDocument/2006/relationships/font" Target="fonts/Montserrat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Montserrat-boldItalic.fntdata"/><Relationship Id="rId25" Type="http://schemas.openxmlformats.org/officeDocument/2006/relationships/font" Target="fonts/Montserrat-italic.fntdata"/><Relationship Id="rId28" Type="http://schemas.openxmlformats.org/officeDocument/2006/relationships/font" Target="fonts/MontserratLight-bold.fntdata"/><Relationship Id="rId27" Type="http://schemas.openxmlformats.org/officeDocument/2006/relationships/font" Target="fonts/MontserratLight-regular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MontserratLight-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Average-regular.fntdata"/><Relationship Id="rId30" Type="http://schemas.openxmlformats.org/officeDocument/2006/relationships/font" Target="fonts/MontserratLight-boldItalic.fntdata"/><Relationship Id="rId11" Type="http://schemas.openxmlformats.org/officeDocument/2006/relationships/slide" Target="slides/slide5.xml"/><Relationship Id="rId33" Type="http://schemas.openxmlformats.org/officeDocument/2006/relationships/font" Target="fonts/MontserratExtraBold-boldItalic.fntdata"/><Relationship Id="rId10" Type="http://schemas.openxmlformats.org/officeDocument/2006/relationships/slide" Target="slides/slide4.xml"/><Relationship Id="rId32" Type="http://schemas.openxmlformats.org/officeDocument/2006/relationships/font" Target="fonts/MontserratExtraBold-bold.fntdata"/><Relationship Id="rId13" Type="http://schemas.openxmlformats.org/officeDocument/2006/relationships/slide" Target="slides/slide7.xml"/><Relationship Id="rId35" Type="http://customschemas.google.com/relationships/presentationmetadata" Target="metadata"/><Relationship Id="rId12" Type="http://schemas.openxmlformats.org/officeDocument/2006/relationships/slide" Target="slides/slide6.xml"/><Relationship Id="rId34" Type="http://schemas.openxmlformats.org/officeDocument/2006/relationships/font" Target="fonts/ArialBlack-regular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" name="Google Shape;38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2618d19fd9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22618d19fd9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4313ae7e42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5" name="Google Shape;135;g24313ae7e42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5" name="Google Shape;145;p1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4" name="Google Shape;154;p12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52deec5e05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3" name="Google Shape;163;g252deec5e0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2597cc725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22597cc725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52deec5e05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252deec5e05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g246848d55e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" name="Google Shape;46;g246848d55e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7" name="Google Shape;57;p6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4" name="Google Shape;64;p8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2" name="Google Shape;72;p9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8" name="Google Shape;78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46848d55ef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1" name="Google Shape;91;g246848d55ef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52caeac4b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252caeac4b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46848d55ef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9" name="Google Shape;109;g246848d55ef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  <a:effectLst>
            <a:outerShdw blurRad="42863" rotWithShape="0" algn="bl" dir="5400000" dist="9525">
              <a:srgbClr val="000000">
                <a:alpha val="2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11" name="Google Shape;1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B7B7B7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B7B7B7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B7B7B7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B7B7B7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B7B7B7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B7B7B7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B7B7B7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B7B7B7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B7B7B7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26"/>
            <a:ext cx="9144000" cy="5143523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16"/>
          <p:cNvSpPr txBox="1"/>
          <p:nvPr>
            <p:ph type="ctrTitle"/>
          </p:nvPr>
        </p:nvSpPr>
        <p:spPr>
          <a:xfrm>
            <a:off x="2302050" y="1223201"/>
            <a:ext cx="4539900" cy="2697000"/>
          </a:xfrm>
          <a:prstGeom prst="rect">
            <a:avLst/>
          </a:prstGeom>
          <a:noFill/>
          <a:ln>
            <a:noFill/>
          </a:ln>
          <a:effectLst>
            <a:outerShdw blurRad="42863" rotWithShape="0" algn="bl" dir="5400000" dist="9525">
              <a:srgbClr val="000000">
                <a:alpha val="2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" type="twoColTx">
  <p:cSld name="TITLE_AND_TWO_COLUMNS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17"/>
          <p:cNvSpPr txBox="1"/>
          <p:nvPr>
            <p:ph type="title"/>
          </p:nvPr>
        </p:nvSpPr>
        <p:spPr>
          <a:xfrm>
            <a:off x="699000" y="911700"/>
            <a:ext cx="2020800" cy="3327600"/>
          </a:xfrm>
          <a:prstGeom prst="rect">
            <a:avLst/>
          </a:prstGeom>
          <a:noFill/>
          <a:ln>
            <a:noFill/>
          </a:ln>
          <a:effectLst>
            <a:outerShdw blurRad="42863" rotWithShape="0" algn="bl" dir="5400000" dist="9525">
              <a:srgbClr val="000000">
                <a:alpha val="2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18" name="Google Shape;18;p17"/>
          <p:cNvSpPr txBox="1"/>
          <p:nvPr>
            <p:ph idx="1" type="body"/>
          </p:nvPr>
        </p:nvSpPr>
        <p:spPr>
          <a:xfrm>
            <a:off x="3844325" y="805325"/>
            <a:ext cx="2250300" cy="354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◦"/>
              <a:defRPr sz="1800"/>
            </a:lvl1pPr>
            <a:lvl2pPr indent="-342900" lvl="1" marL="9144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2pPr>
            <a:lvl3pPr indent="-342900" lvl="2" marL="13716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3pPr>
            <a:lvl4pPr indent="-342900" lvl="3" marL="1828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4pPr>
            <a:lvl5pPr indent="-342900" lvl="4" marL="22860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5pPr>
            <a:lvl6pPr indent="-342900" lvl="5" marL="27432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6pPr>
            <a:lvl7pPr indent="-342900" lvl="6" marL="32004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7pPr>
            <a:lvl8pPr indent="-342900" lvl="7" marL="36576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8pPr>
            <a:lvl9pPr indent="-342900" lvl="8" marL="411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800"/>
              <a:buChar char="◦"/>
              <a:defRPr sz="1800"/>
            </a:lvl9pPr>
          </a:lstStyle>
          <a:p/>
        </p:txBody>
      </p:sp>
      <p:sp>
        <p:nvSpPr>
          <p:cNvPr id="19" name="Google Shape;19;p17"/>
          <p:cNvSpPr txBox="1"/>
          <p:nvPr>
            <p:ph idx="2" type="body"/>
          </p:nvPr>
        </p:nvSpPr>
        <p:spPr>
          <a:xfrm>
            <a:off x="6436624" y="805325"/>
            <a:ext cx="2250300" cy="354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◦"/>
              <a:defRPr sz="1800"/>
            </a:lvl1pPr>
            <a:lvl2pPr indent="-342900" lvl="1" marL="9144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2pPr>
            <a:lvl3pPr indent="-342900" lvl="2" marL="13716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3pPr>
            <a:lvl4pPr indent="-342900" lvl="3" marL="1828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4pPr>
            <a:lvl5pPr indent="-342900" lvl="4" marL="22860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5pPr>
            <a:lvl6pPr indent="-342900" lvl="5" marL="27432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6pPr>
            <a:lvl7pPr indent="-342900" lvl="6" marL="32004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7pPr>
            <a:lvl8pPr indent="-342900" lvl="7" marL="36576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8pPr>
            <a:lvl9pPr indent="-342900" lvl="8" marL="411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800"/>
              <a:buChar char="◦"/>
              <a:defRPr sz="1800"/>
            </a:lvl9pPr>
          </a:lstStyle>
          <a:p/>
        </p:txBody>
      </p:sp>
      <p:sp>
        <p:nvSpPr>
          <p:cNvPr id="20" name="Google Shape;20;p17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B7B7B7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B7B7B7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B7B7B7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B7B7B7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B7B7B7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B7B7B7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B7B7B7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B7B7B7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B7B7B7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8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B7B7B7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B7B7B7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B7B7B7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B7B7B7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B7B7B7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B7B7B7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B7B7B7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B7B7B7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B7B7B7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23" name="Google Shape;23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1">
  <p:cSld name="TITLE_1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Google Shape;25;p19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6" name="Google Shape;26;p19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27" name="Google Shape;27;p19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28" name="Google Shape;28;p19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9" name="Google Shape;29;p19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30" name="Google Shape;30;p19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31" name="Google Shape;31;p19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2" name="Google Shape;32;p19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33" name="Google Shape;33;p19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  <a:noFill/>
          <a:ln>
            <a:noFill/>
          </a:ln>
          <a:effectLst>
            <a:outerShdw blurRad="42863" rotWithShape="0" algn="bl" dir="5400000" dist="9525">
              <a:srgbClr val="000000">
                <a:alpha val="20000"/>
              </a:srgbClr>
            </a:outerShdw>
          </a:effectLst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4" name="Google Shape;34;p19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5" name="Google Shape;35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B7B7B7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B7B7B7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B7B7B7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B7B7B7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B7B7B7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B7B7B7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B7B7B7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B7B7B7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B7B7B7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4"/>
          <p:cNvSpPr txBox="1"/>
          <p:nvPr>
            <p:ph type="title"/>
          </p:nvPr>
        </p:nvSpPr>
        <p:spPr>
          <a:xfrm>
            <a:off x="699000" y="911700"/>
            <a:ext cx="2020800" cy="3327600"/>
          </a:xfrm>
          <a:prstGeom prst="rect">
            <a:avLst/>
          </a:prstGeom>
          <a:noFill/>
          <a:ln>
            <a:noFill/>
          </a:ln>
          <a:effectLst>
            <a:outerShdw blurRad="42863" rotWithShape="0" algn="bl" dir="5400000" dist="9525">
              <a:srgbClr val="000000">
                <a:alpha val="2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b="0" i="0" sz="2600" u="none" cap="none" strike="noStrik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b="0" i="0" sz="2600" u="none" cap="none" strike="noStrik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b="0" i="0" sz="2600" u="none" cap="none" strike="noStrik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b="0" i="0" sz="2600" u="none" cap="none" strike="noStrik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b="0" i="0" sz="2600" u="none" cap="none" strike="noStrik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b="0" i="0" sz="2600" u="none" cap="none" strike="noStrik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b="0" i="0" sz="2600" u="none" cap="none" strike="noStrik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b="0" i="0" sz="2600" u="none" cap="none" strike="noStrik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b="0" i="0" sz="2600" u="none" cap="none" strike="noStrik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/>
        </p:txBody>
      </p:sp>
      <p:sp>
        <p:nvSpPr>
          <p:cNvPr id="7" name="Google Shape;7;p14"/>
          <p:cNvSpPr txBox="1"/>
          <p:nvPr>
            <p:ph idx="1" type="body"/>
          </p:nvPr>
        </p:nvSpPr>
        <p:spPr>
          <a:xfrm>
            <a:off x="3844325" y="805326"/>
            <a:ext cx="4842600" cy="354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368300" lvl="0" marL="45720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b="0" i="0" sz="2200" u="none" cap="none" strike="noStrik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indent="-368300" lvl="1" marL="9144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b="0" i="0" sz="2200" u="none" cap="none" strike="noStrik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indent="-368300" lvl="2" marL="13716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b="0" i="0" sz="2200" u="none" cap="none" strike="noStrik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indent="-368300" lvl="3" marL="18288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b="0" i="0" sz="2200" u="none" cap="none" strike="noStrik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indent="-368300" lvl="4" marL="22860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b="0" i="0" sz="2200" u="none" cap="none" strike="noStrik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indent="-368300" lvl="5" marL="2743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b="0" i="0" sz="2200" u="none" cap="none" strike="noStrik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indent="-368300" lvl="6" marL="32004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b="0" i="0" sz="2200" u="none" cap="none" strike="noStrik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indent="-368300" lvl="7" marL="36576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b="0" i="0" sz="2200" u="none" cap="none" strike="noStrik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indent="-368300" lvl="8" marL="411480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B7B7B7"/>
              </a:buClr>
              <a:buSzPts val="2200"/>
              <a:buFont typeface="Montserrat Light"/>
              <a:buChar char="◦"/>
              <a:defRPr b="0" i="0" sz="2200" u="none" cap="none" strike="noStrik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/>
        </p:txBody>
      </p:sp>
      <p:sp>
        <p:nvSpPr>
          <p:cNvPr id="8" name="Google Shape;8;p14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B7B7B7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B7B7B7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B7B7B7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B7B7B7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B7B7B7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B7B7B7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B7B7B7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B7B7B7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B7B7B7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</p:sldLayoutIdLst>
  <p:transition>
    <p:fade thruBlk="1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0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1.png"/><Relationship Id="rId4" Type="http://schemas.openxmlformats.org/officeDocument/2006/relationships/image" Target="../media/image24.png"/><Relationship Id="rId5" Type="http://schemas.openxmlformats.org/officeDocument/2006/relationships/image" Target="../media/image3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4.jpg"/><Relationship Id="rId4" Type="http://schemas.openxmlformats.org/officeDocument/2006/relationships/image" Target="../media/image23.png"/><Relationship Id="rId5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3.jpg"/><Relationship Id="rId4" Type="http://schemas.openxmlformats.org/officeDocument/2006/relationships/image" Target="../media/image35.jpg"/><Relationship Id="rId5" Type="http://schemas.openxmlformats.org/officeDocument/2006/relationships/image" Target="../media/image29.jpg"/><Relationship Id="rId6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6.png"/><Relationship Id="rId4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0.jpg"/><Relationship Id="rId4" Type="http://schemas.openxmlformats.org/officeDocument/2006/relationships/image" Target="../media/image21.png"/><Relationship Id="rId5" Type="http://schemas.openxmlformats.org/officeDocument/2006/relationships/image" Target="../media/image7.png"/><Relationship Id="rId6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7.jpg"/><Relationship Id="rId4" Type="http://schemas.openxmlformats.org/officeDocument/2006/relationships/image" Target="../media/image11.png"/><Relationship Id="rId5" Type="http://schemas.openxmlformats.org/officeDocument/2006/relationships/image" Target="../media/image2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7.jpg"/><Relationship Id="rId4" Type="http://schemas.openxmlformats.org/officeDocument/2006/relationships/image" Target="../media/image11.png"/><Relationship Id="rId5" Type="http://schemas.openxmlformats.org/officeDocument/2006/relationships/image" Target="../media/image36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Relationship Id="rId4" Type="http://schemas.openxmlformats.org/officeDocument/2006/relationships/image" Target="../media/image9.png"/><Relationship Id="rId5" Type="http://schemas.openxmlformats.org/officeDocument/2006/relationships/image" Target="../media/image1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0.jpg"/><Relationship Id="rId4" Type="http://schemas.openxmlformats.org/officeDocument/2006/relationships/image" Target="../media/image21.png"/><Relationship Id="rId5" Type="http://schemas.openxmlformats.org/officeDocument/2006/relationships/image" Target="../media/image7.png"/><Relationship Id="rId6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Relationship Id="rId4" Type="http://schemas.openxmlformats.org/officeDocument/2006/relationships/image" Target="../media/image15.png"/><Relationship Id="rId5" Type="http://schemas.openxmlformats.org/officeDocument/2006/relationships/image" Target="../media/image17.png"/><Relationship Id="rId6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"/>
          <p:cNvSpPr txBox="1"/>
          <p:nvPr/>
        </p:nvSpPr>
        <p:spPr>
          <a:xfrm rot="-234">
            <a:off x="428244" y="1562368"/>
            <a:ext cx="4403700" cy="14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800"/>
              <a:buFont typeface="Arial"/>
              <a:buNone/>
            </a:pPr>
            <a:r>
              <a:rPr b="0" i="0" lang="en-GB" sz="8800" u="none" cap="none" strike="noStrike">
                <a:solidFill>
                  <a:srgbClr val="000000"/>
                </a:solidFill>
                <a:latin typeface="Algerian"/>
                <a:ea typeface="Algerian"/>
                <a:cs typeface="Algerian"/>
                <a:sym typeface="Algerian"/>
              </a:rPr>
              <a:t>Beyond</a:t>
            </a:r>
            <a:endParaRPr b="0" i="0" sz="8800" u="none" cap="none" strike="noStrike">
              <a:solidFill>
                <a:srgbClr val="000000"/>
              </a:solidFill>
              <a:latin typeface="Algerian"/>
              <a:ea typeface="Algerian"/>
              <a:cs typeface="Algerian"/>
              <a:sym typeface="Algerian"/>
            </a:endParaRPr>
          </a:p>
        </p:txBody>
      </p:sp>
      <p:sp>
        <p:nvSpPr>
          <p:cNvPr id="41" name="Google Shape;41;p1"/>
          <p:cNvSpPr txBox="1"/>
          <p:nvPr/>
        </p:nvSpPr>
        <p:spPr>
          <a:xfrm>
            <a:off x="428300" y="3186725"/>
            <a:ext cx="46035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rPr b="0" i="0" lang="en-GB" sz="3100" u="none" cap="none" strike="noStrike">
                <a:solidFill>
                  <a:srgbClr val="000000"/>
                </a:solidFill>
                <a:latin typeface="Average"/>
                <a:ea typeface="Average"/>
                <a:cs typeface="Average"/>
                <a:sym typeface="Average"/>
              </a:rPr>
              <a:t>Clean smarter, not harder</a:t>
            </a:r>
            <a:endParaRPr b="0" i="0" sz="3100" u="none" cap="none" strike="noStrike">
              <a:solidFill>
                <a:srgbClr val="000000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42" name="Google Shape;42;p1"/>
          <p:cNvPicPr preferRelativeResize="0"/>
          <p:nvPr/>
        </p:nvPicPr>
        <p:blipFill rotWithShape="1">
          <a:blip r:embed="rId4">
            <a:alphaModFix/>
          </a:blip>
          <a:srcRect b="0" l="0" r="0" t="18120"/>
          <a:stretch/>
        </p:blipFill>
        <p:spPr>
          <a:xfrm>
            <a:off x="5129750" y="1218775"/>
            <a:ext cx="3634351" cy="3313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43;p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687175" y="-129775"/>
            <a:ext cx="1555725" cy="1527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2618d19fd9_0_6"/>
          <p:cNvSpPr txBox="1"/>
          <p:nvPr>
            <p:ph type="title"/>
          </p:nvPr>
        </p:nvSpPr>
        <p:spPr>
          <a:xfrm>
            <a:off x="311700" y="638475"/>
            <a:ext cx="8520600" cy="707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>
                <a:solidFill>
                  <a:schemeClr val="dk1"/>
                </a:solidFill>
              </a:rPr>
              <a:t>More of our products</a:t>
            </a:r>
            <a:endParaRPr sz="3600">
              <a:solidFill>
                <a:schemeClr val="dk1"/>
              </a:solidFill>
            </a:endParaRPr>
          </a:p>
        </p:txBody>
      </p:sp>
      <p:sp>
        <p:nvSpPr>
          <p:cNvPr id="127" name="Google Shape;127;g22618d19fd9_0_6"/>
          <p:cNvSpPr txBox="1"/>
          <p:nvPr/>
        </p:nvSpPr>
        <p:spPr>
          <a:xfrm>
            <a:off x="141025" y="4381650"/>
            <a:ext cx="29088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>
                <a:latin typeface="Montserrat Light"/>
                <a:ea typeface="Montserrat Light"/>
                <a:cs typeface="Montserrat Light"/>
                <a:sym typeface="Montserrat Light"/>
              </a:rPr>
              <a:t>General use </a:t>
            </a:r>
            <a:endParaRPr sz="2500"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28" name="Google Shape;128;g22618d19fd9_0_6"/>
          <p:cNvSpPr txBox="1"/>
          <p:nvPr/>
        </p:nvSpPr>
        <p:spPr>
          <a:xfrm>
            <a:off x="2935525" y="4189200"/>
            <a:ext cx="29088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>
                <a:latin typeface="Montserrat Light"/>
                <a:ea typeface="Montserrat Light"/>
                <a:cs typeface="Montserrat Light"/>
                <a:sym typeface="Montserrat Light"/>
              </a:rPr>
              <a:t>Compressed</a:t>
            </a:r>
            <a:r>
              <a:rPr lang="en-GB" sz="2500">
                <a:latin typeface="Montserrat Light"/>
                <a:ea typeface="Montserrat Light"/>
                <a:cs typeface="Montserrat Light"/>
                <a:sym typeface="Montserrat Light"/>
              </a:rPr>
              <a:t> version</a:t>
            </a:r>
            <a:endParaRPr sz="2500"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29" name="Google Shape;129;g22618d19fd9_0_6"/>
          <p:cNvSpPr txBox="1"/>
          <p:nvPr/>
        </p:nvSpPr>
        <p:spPr>
          <a:xfrm>
            <a:off x="6026400" y="4381650"/>
            <a:ext cx="29088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>
                <a:latin typeface="Montserrat Light"/>
                <a:ea typeface="Montserrat Light"/>
                <a:cs typeface="Montserrat Light"/>
                <a:sym typeface="Montserrat Light"/>
              </a:rPr>
              <a:t>Kitchen version</a:t>
            </a:r>
            <a:endParaRPr sz="2500"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130" name="Google Shape;130;g22618d19fd9_0_6"/>
          <p:cNvPicPr preferRelativeResize="0"/>
          <p:nvPr/>
        </p:nvPicPr>
        <p:blipFill rotWithShape="1">
          <a:blip r:embed="rId3">
            <a:alphaModFix/>
          </a:blip>
          <a:srcRect b="20527" l="0" r="0" t="0"/>
          <a:stretch/>
        </p:blipFill>
        <p:spPr>
          <a:xfrm>
            <a:off x="141025" y="1345875"/>
            <a:ext cx="2908798" cy="2843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g22618d19fd9_0_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35527" y="1345875"/>
            <a:ext cx="2908798" cy="35778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g22618d19fd9_0_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44328" y="1345875"/>
            <a:ext cx="2908798" cy="35778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g24313ae7e42_0_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91425" y="2207975"/>
            <a:ext cx="409626" cy="409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g24313ae7e42_0_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98600" y="2366925"/>
            <a:ext cx="409626" cy="409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g24313ae7e42_0_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49100" y="1886525"/>
            <a:ext cx="409626" cy="409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g24313ae7e42_0_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12950" y="1957287"/>
            <a:ext cx="409626" cy="409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g24313ae7e42_0_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869400" y="-129775"/>
            <a:ext cx="1373500" cy="1348554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g24313ae7e42_0_18"/>
          <p:cNvSpPr txBox="1"/>
          <p:nvPr/>
        </p:nvSpPr>
        <p:spPr>
          <a:xfrm>
            <a:off x="4870063" y="4743300"/>
            <a:ext cx="4295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Montserrat Light"/>
                <a:ea typeface="Montserrat Light"/>
                <a:cs typeface="Montserrat Light"/>
                <a:sym typeface="Montserrat Light"/>
              </a:rPr>
              <a:t>EPI ( Yae's Environmental Performance Index) </a:t>
            </a:r>
            <a:endParaRPr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1"/>
          <p:cNvSpPr txBox="1"/>
          <p:nvPr/>
        </p:nvSpPr>
        <p:spPr>
          <a:xfrm>
            <a:off x="235273" y="545114"/>
            <a:ext cx="7704877" cy="70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Available in all of these locations</a:t>
            </a:r>
            <a:endParaRPr sz="3200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descr="C:\Users\Jacob\Desktop\Biosponge\0x0.jpg" id="148" name="Google Shape;148;p11"/>
          <p:cNvPicPr preferRelativeResize="0"/>
          <p:nvPr/>
        </p:nvPicPr>
        <p:blipFill rotWithShape="1">
          <a:blip r:embed="rId3">
            <a:alphaModFix/>
          </a:blip>
          <a:srcRect b="0" l="6311" r="15910" t="0"/>
          <a:stretch/>
        </p:blipFill>
        <p:spPr>
          <a:xfrm>
            <a:off x="347105" y="1947210"/>
            <a:ext cx="2532690" cy="2170879"/>
          </a:xfrm>
          <a:prstGeom prst="roundRect">
            <a:avLst>
              <a:gd fmla="val 8594" name="adj"/>
            </a:avLst>
          </a:prstGeom>
          <a:solidFill>
            <a:srgbClr val="ECECEC"/>
          </a:solidFill>
          <a:ln>
            <a:noFill/>
          </a:ln>
          <a:effectLst>
            <a:reflection blurRad="0" dir="5400000" dist="5000" endA="0" endPos="28000" kx="0" rotWithShape="0" algn="bl" stA="38000" stPos="0" sy="-100000" ky="0"/>
          </a:effectLst>
        </p:spPr>
      </p:pic>
      <p:pic>
        <p:nvPicPr>
          <p:cNvPr descr="C:\Users\Jacob\Desktop\Biosponge\271929_supermarketaisleshelves_521159.jpg" id="149" name="Google Shape;149;p11"/>
          <p:cNvPicPr preferRelativeResize="0"/>
          <p:nvPr/>
        </p:nvPicPr>
        <p:blipFill rotWithShape="1">
          <a:blip r:embed="rId4">
            <a:alphaModFix/>
          </a:blip>
          <a:srcRect b="0" l="11916" r="10325" t="0"/>
          <a:stretch/>
        </p:blipFill>
        <p:spPr>
          <a:xfrm>
            <a:off x="3248187" y="1947208"/>
            <a:ext cx="2532690" cy="2170879"/>
          </a:xfrm>
          <a:prstGeom prst="roundRect">
            <a:avLst>
              <a:gd fmla="val 8594" name="adj"/>
            </a:avLst>
          </a:prstGeom>
          <a:solidFill>
            <a:srgbClr val="ECECEC"/>
          </a:solidFill>
          <a:ln>
            <a:noFill/>
          </a:ln>
          <a:effectLst>
            <a:reflection blurRad="0" dir="5400000" dist="5000" endA="0" endPos="28000" kx="0" rotWithShape="0" algn="bl" stA="38000" stPos="0" sy="-100000" ky="0"/>
          </a:effectLst>
        </p:spPr>
      </p:pic>
      <p:pic>
        <p:nvPicPr>
          <p:cNvPr descr="C:\Users\Jacob\Desktop\Biosponge\convenience stores.jpg" id="150" name="Google Shape;150;p11"/>
          <p:cNvPicPr preferRelativeResize="0"/>
          <p:nvPr/>
        </p:nvPicPr>
        <p:blipFill rotWithShape="1">
          <a:blip r:embed="rId5">
            <a:alphaModFix/>
          </a:blip>
          <a:srcRect b="0" l="21380" r="19602" t="0"/>
          <a:stretch/>
        </p:blipFill>
        <p:spPr>
          <a:xfrm>
            <a:off x="6122955" y="1947210"/>
            <a:ext cx="2277683" cy="2170879"/>
          </a:xfrm>
          <a:prstGeom prst="roundRect">
            <a:avLst>
              <a:gd fmla="val 8594" name="adj"/>
            </a:avLst>
          </a:prstGeom>
          <a:solidFill>
            <a:srgbClr val="ECECEC"/>
          </a:solidFill>
          <a:ln>
            <a:noFill/>
          </a:ln>
          <a:effectLst>
            <a:reflection blurRad="0" dir="5400000" dist="5000" endA="0" endPos="28000" kx="0" rotWithShape="0" algn="bl" stA="38000" stPos="0" sy="-100000" ky="0"/>
          </a:effectLst>
        </p:spPr>
      </p:pic>
      <p:pic>
        <p:nvPicPr>
          <p:cNvPr id="151" name="Google Shape;151;p1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869400" y="-129775"/>
            <a:ext cx="1373500" cy="13485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12"/>
          <p:cNvPicPr preferRelativeResize="0"/>
          <p:nvPr/>
        </p:nvPicPr>
        <p:blipFill rotWithShape="1">
          <a:blip r:embed="rId3">
            <a:alphaModFix/>
          </a:blip>
          <a:srcRect b="7442" l="0" r="0" t="12471"/>
          <a:stretch/>
        </p:blipFill>
        <p:spPr>
          <a:xfrm>
            <a:off x="1283472" y="1769594"/>
            <a:ext cx="6184696" cy="2973445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12"/>
          <p:cNvSpPr txBox="1"/>
          <p:nvPr/>
        </p:nvSpPr>
        <p:spPr>
          <a:xfrm>
            <a:off x="130500" y="858203"/>
            <a:ext cx="9065100" cy="9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77% people are willing to pay a premium price</a:t>
            </a:r>
            <a:endParaRPr sz="3200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158" name="Google Shape;158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04025" y="-129775"/>
            <a:ext cx="1038875" cy="1019998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12"/>
          <p:cNvSpPr/>
          <p:nvPr/>
        </p:nvSpPr>
        <p:spPr>
          <a:xfrm>
            <a:off x="6053850" y="3470725"/>
            <a:ext cx="1502100" cy="9786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12"/>
          <p:cNvSpPr txBox="1"/>
          <p:nvPr/>
        </p:nvSpPr>
        <p:spPr>
          <a:xfrm rot="792328">
            <a:off x="6611470" y="2970013"/>
            <a:ext cx="1038768" cy="60026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700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$149</a:t>
            </a:r>
            <a:endParaRPr b="1" sz="2700">
              <a:solidFill>
                <a:srgbClr val="FF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52deec5e05_0_0"/>
          <p:cNvSpPr txBox="1"/>
          <p:nvPr>
            <p:ph type="title"/>
          </p:nvPr>
        </p:nvSpPr>
        <p:spPr>
          <a:xfrm>
            <a:off x="916374" y="3348200"/>
            <a:ext cx="1269600" cy="707400"/>
          </a:xfrm>
          <a:prstGeom prst="rect">
            <a:avLst/>
          </a:prstGeom>
          <a:noFill/>
          <a:ln>
            <a:noFill/>
          </a:ln>
          <a:effectLst>
            <a:outerShdw blurRad="42863" rotWithShape="0" algn="bl" dir="5400000" dist="9525">
              <a:srgbClr val="000000">
                <a:alpha val="2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-GB" sz="2700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1920</a:t>
            </a:r>
            <a:endParaRPr sz="2700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id="166" name="Google Shape;166;g252deec5e05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3625" y="1487125"/>
            <a:ext cx="2495100" cy="1861200"/>
          </a:xfrm>
          <a:prstGeom prst="roundRect">
            <a:avLst>
              <a:gd fmla="val 8594" name="adj"/>
            </a:avLst>
          </a:prstGeom>
          <a:solidFill>
            <a:srgbClr val="ECECEC"/>
          </a:solidFill>
          <a:ln>
            <a:noFill/>
          </a:ln>
          <a:effectLst>
            <a:reflection blurRad="0" dir="5400000" dist="5000" endA="0" endPos="28000" fadeDir="5400012" kx="0" rotWithShape="0" algn="bl" stA="38000" stPos="0" sy="-100000" ky="0"/>
          </a:effectLst>
        </p:spPr>
      </p:pic>
      <p:sp>
        <p:nvSpPr>
          <p:cNvPr id="167" name="Google Shape;167;g252deec5e05_0_0"/>
          <p:cNvSpPr txBox="1"/>
          <p:nvPr>
            <p:ph type="title"/>
          </p:nvPr>
        </p:nvSpPr>
        <p:spPr>
          <a:xfrm>
            <a:off x="3672298" y="3348190"/>
            <a:ext cx="1799400" cy="707400"/>
          </a:xfrm>
          <a:prstGeom prst="rect">
            <a:avLst/>
          </a:prstGeom>
          <a:noFill/>
          <a:ln>
            <a:noFill/>
          </a:ln>
          <a:effectLst>
            <a:outerShdw blurRad="42863" rotWithShape="0" algn="bl" dir="5400000" dist="9525">
              <a:srgbClr val="000000">
                <a:alpha val="2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-GB" sz="2700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1980</a:t>
            </a:r>
            <a:endParaRPr sz="2700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descr="C:\Users\Jacob\Desktop\3-pack-w-product-new2.png" id="168" name="Google Shape;168;g252deec5e05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88605" y="1290208"/>
            <a:ext cx="2166800" cy="212098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Jacob\Desktop\71Q40r6OLML._AC_UF1000,1000_QL80_.png" id="169" name="Google Shape;169;g252deec5e05_0_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929200" y="1535450"/>
            <a:ext cx="2763900" cy="1630500"/>
          </a:xfrm>
          <a:prstGeom prst="roundRect">
            <a:avLst>
              <a:gd fmla="val 8594" name="adj"/>
            </a:avLst>
          </a:prstGeom>
          <a:solidFill>
            <a:srgbClr val="ECECEC"/>
          </a:solidFill>
          <a:ln>
            <a:noFill/>
          </a:ln>
          <a:effectLst>
            <a:reflection blurRad="0" dir="5400000" dist="5000" endA="0" endPos="28000" fadeDir="5400012" kx="0" rotWithShape="0" algn="bl" stA="38000" stPos="0" sy="-100000" ky="0"/>
          </a:effectLst>
        </p:spPr>
      </p:pic>
      <p:sp>
        <p:nvSpPr>
          <p:cNvPr id="170" name="Google Shape;170;g252deec5e05_0_0"/>
          <p:cNvSpPr txBox="1"/>
          <p:nvPr>
            <p:ph type="title"/>
          </p:nvPr>
        </p:nvSpPr>
        <p:spPr>
          <a:xfrm>
            <a:off x="6553298" y="3348190"/>
            <a:ext cx="1799400" cy="707400"/>
          </a:xfrm>
          <a:prstGeom prst="rect">
            <a:avLst/>
          </a:prstGeom>
          <a:noFill/>
          <a:ln>
            <a:noFill/>
          </a:ln>
          <a:effectLst>
            <a:outerShdw blurRad="42863" rotWithShape="0" algn="bl" dir="5400000" dist="9525">
              <a:srgbClr val="000000">
                <a:alpha val="2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-GB" sz="2700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2000</a:t>
            </a:r>
            <a:endParaRPr sz="2700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71" name="Google Shape;171;g252deec5e05_0_0"/>
          <p:cNvSpPr/>
          <p:nvPr/>
        </p:nvSpPr>
        <p:spPr>
          <a:xfrm>
            <a:off x="2854600" y="3573350"/>
            <a:ext cx="715500" cy="257100"/>
          </a:xfrm>
          <a:prstGeom prst="rightArrow">
            <a:avLst>
              <a:gd fmla="val 50000" name="adj1"/>
              <a:gd fmla="val 75194" name="adj2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g252deec5e05_0_0"/>
          <p:cNvSpPr/>
          <p:nvPr/>
        </p:nvSpPr>
        <p:spPr>
          <a:xfrm>
            <a:off x="5654750" y="3573350"/>
            <a:ext cx="715500" cy="257100"/>
          </a:xfrm>
          <a:prstGeom prst="rightArrow">
            <a:avLst>
              <a:gd fmla="val 50000" name="adj1"/>
              <a:gd fmla="val 75194" name="adj2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" name="Google Shape;173;g252deec5e05_0_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869400" y="-129775"/>
            <a:ext cx="1373500" cy="13485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g22597cc7252_0_0"/>
          <p:cNvPicPr preferRelativeResize="0"/>
          <p:nvPr/>
        </p:nvPicPr>
        <p:blipFill rotWithShape="1">
          <a:blip r:embed="rId4">
            <a:alphaModFix/>
          </a:blip>
          <a:srcRect b="0" l="0" r="9592" t="12434"/>
          <a:stretch/>
        </p:blipFill>
        <p:spPr>
          <a:xfrm>
            <a:off x="7902200" y="1"/>
            <a:ext cx="1241800" cy="1180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g22597cc7252_0_0"/>
          <p:cNvPicPr preferRelativeResize="0"/>
          <p:nvPr/>
        </p:nvPicPr>
        <p:blipFill rotWithShape="1">
          <a:blip r:embed="rId5">
            <a:alphaModFix/>
          </a:blip>
          <a:srcRect b="7166" l="0" r="7295" t="0"/>
          <a:stretch/>
        </p:blipFill>
        <p:spPr>
          <a:xfrm rot="1">
            <a:off x="2244749" y="1416575"/>
            <a:ext cx="3776651" cy="3421826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g22597cc7252_0_0"/>
          <p:cNvSpPr/>
          <p:nvPr/>
        </p:nvSpPr>
        <p:spPr>
          <a:xfrm>
            <a:off x="5099850" y="3752850"/>
            <a:ext cx="1300200" cy="1031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g22597cc7252_0_0"/>
          <p:cNvSpPr txBox="1"/>
          <p:nvPr>
            <p:ph type="title"/>
          </p:nvPr>
        </p:nvSpPr>
        <p:spPr>
          <a:xfrm>
            <a:off x="5099848" y="3983665"/>
            <a:ext cx="1799400" cy="707400"/>
          </a:xfrm>
          <a:prstGeom prst="rect">
            <a:avLst/>
          </a:prstGeom>
          <a:noFill/>
          <a:ln>
            <a:noFill/>
          </a:ln>
          <a:effectLst>
            <a:outerShdw blurRad="42863" rotWithShape="0" algn="bl" dir="5400000" dist="9525">
              <a:srgbClr val="000000">
                <a:alpha val="2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-GB" sz="3700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2023</a:t>
            </a:r>
            <a:endParaRPr sz="3700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g252deec5e05_0_34"/>
          <p:cNvPicPr preferRelativeResize="0"/>
          <p:nvPr/>
        </p:nvPicPr>
        <p:blipFill rotWithShape="1">
          <a:blip r:embed="rId4">
            <a:alphaModFix/>
          </a:blip>
          <a:srcRect b="0" l="0" r="9592" t="12434"/>
          <a:stretch/>
        </p:blipFill>
        <p:spPr>
          <a:xfrm>
            <a:off x="7902200" y="1"/>
            <a:ext cx="1241800" cy="1180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g252deec5e05_0_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36413" y="1507725"/>
            <a:ext cx="3370675" cy="3370675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g252deec5e05_0_34"/>
          <p:cNvSpPr txBox="1"/>
          <p:nvPr>
            <p:ph type="title"/>
          </p:nvPr>
        </p:nvSpPr>
        <p:spPr>
          <a:xfrm>
            <a:off x="4906901" y="4602900"/>
            <a:ext cx="2915400" cy="540600"/>
          </a:xfrm>
          <a:prstGeom prst="rect">
            <a:avLst/>
          </a:prstGeom>
          <a:noFill/>
          <a:ln>
            <a:noFill/>
          </a:ln>
          <a:effectLst>
            <a:outerShdw blurRad="42863" rotWithShape="0" algn="bl" dir="5400000" dist="9525">
              <a:srgbClr val="000000">
                <a:alpha val="2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-GB" sz="1900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QR code</a:t>
            </a:r>
            <a:endParaRPr sz="1900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89" name="Google Shape;189;g252deec5e05_0_34"/>
          <p:cNvSpPr txBox="1"/>
          <p:nvPr/>
        </p:nvSpPr>
        <p:spPr>
          <a:xfrm>
            <a:off x="357200" y="2818050"/>
            <a:ext cx="4243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Montserrat Light"/>
                <a:ea typeface="Montserrat Light"/>
                <a:cs typeface="Montserrat Light"/>
                <a:sym typeface="Montserrat Light"/>
              </a:rPr>
              <a:t>https://sites.google.com/view/beyondspongecom/%E9%A6%96%E9%A0%81?authuser=0</a:t>
            </a:r>
            <a:endParaRPr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90" name="Google Shape;190;g252deec5e05_0_34"/>
          <p:cNvSpPr txBox="1"/>
          <p:nvPr/>
        </p:nvSpPr>
        <p:spPr>
          <a:xfrm>
            <a:off x="249573" y="716564"/>
            <a:ext cx="77049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For more information…</a:t>
            </a:r>
            <a:endParaRPr sz="3200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91" name="Google Shape;191;g252deec5e05_0_34"/>
          <p:cNvSpPr txBox="1"/>
          <p:nvPr/>
        </p:nvSpPr>
        <p:spPr>
          <a:xfrm>
            <a:off x="357200" y="2325450"/>
            <a:ext cx="2350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latin typeface="Montserrat"/>
                <a:ea typeface="Montserrat"/>
                <a:cs typeface="Montserrat"/>
                <a:sym typeface="Montserrat"/>
              </a:rPr>
              <a:t>Website link:</a:t>
            </a:r>
            <a:endParaRPr b="1" sz="20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g246848d55ef_0_0"/>
          <p:cNvPicPr preferRelativeResize="0"/>
          <p:nvPr/>
        </p:nvPicPr>
        <p:blipFill rotWithShape="1">
          <a:blip r:embed="rId3">
            <a:alphaModFix/>
          </a:blip>
          <a:srcRect b="3541" l="25564" r="24678" t="4907"/>
          <a:stretch/>
        </p:blipFill>
        <p:spPr>
          <a:xfrm>
            <a:off x="1294475" y="1178617"/>
            <a:ext cx="2154800" cy="3964883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g246848d55ef_0_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  <a:effectLst>
            <a:outerShdw blurRad="42863" rotWithShape="0" algn="bl" dir="5400000" dist="9525">
              <a:srgbClr val="000000">
                <a:alpha val="2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-GB" sz="3600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Did you know?</a:t>
            </a:r>
            <a:endParaRPr sz="3600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id="50" name="Google Shape;50;g246848d55ef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69400" y="-129775"/>
            <a:ext cx="1373500" cy="1348554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g246848d55ef_0_0"/>
          <p:cNvSpPr/>
          <p:nvPr/>
        </p:nvSpPr>
        <p:spPr>
          <a:xfrm rot="1535731">
            <a:off x="1285914" y="1062326"/>
            <a:ext cx="1308287" cy="2761767"/>
          </a:xfrm>
          <a:prstGeom prst="ellipse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52;g246848d55ef_0_0"/>
          <p:cNvSpPr txBox="1"/>
          <p:nvPr/>
        </p:nvSpPr>
        <p:spPr>
          <a:xfrm>
            <a:off x="3979625" y="1841075"/>
            <a:ext cx="47856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73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Char char="●"/>
            </a:pPr>
            <a:r>
              <a:rPr i="0" lang="en-GB" sz="2500" u="none" cap="none" strike="noStrike">
                <a:solidFill>
                  <a:srgbClr val="000000"/>
                </a:solidFill>
              </a:rPr>
              <a:t>Garbage density</a:t>
            </a:r>
            <a:r>
              <a:rPr i="0" lang="en-GB" sz="2500" u="none" cap="none" strike="noStrike">
                <a:solidFill>
                  <a:srgbClr val="000000"/>
                </a:solidFill>
              </a:rPr>
              <a:t> </a:t>
            </a:r>
            <a:r>
              <a:rPr i="0" lang="en-GB" sz="2500" u="none" cap="none" strike="noStrike">
                <a:solidFill>
                  <a:schemeClr val="dk1"/>
                </a:solidFill>
              </a:rPr>
              <a:t>reached</a:t>
            </a:r>
            <a:r>
              <a:rPr b="0" i="0" lang="en-GB" sz="2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en-GB" sz="25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121,074 pieces </a:t>
            </a:r>
            <a:r>
              <a:rPr i="0" lang="en-GB" sz="2500" u="none" cap="none" strike="noStrike">
                <a:solidFill>
                  <a:schemeClr val="dk1"/>
                </a:solidFill>
              </a:rPr>
              <a:t>in 2021</a:t>
            </a:r>
            <a:endParaRPr i="0" sz="2500" u="none" cap="none" strike="noStrike">
              <a:solidFill>
                <a:schemeClr val="dk1"/>
              </a:solidFill>
            </a:endParaRPr>
          </a:p>
        </p:txBody>
      </p:sp>
      <p:sp>
        <p:nvSpPr>
          <p:cNvPr id="53" name="Google Shape;53;g246848d55ef_0_0"/>
          <p:cNvSpPr txBox="1"/>
          <p:nvPr/>
        </p:nvSpPr>
        <p:spPr>
          <a:xfrm>
            <a:off x="4358400" y="4743300"/>
            <a:ext cx="4785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https://english.cw.com.tw/article/article.action?id=3040</a:t>
            </a:r>
            <a:endParaRPr b="0" i="0" sz="1100" u="none" cap="none" strike="noStrike">
              <a:solidFill>
                <a:srgbClr val="000000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54" name="Google Shape;54;g246848d55ef_0_0"/>
          <p:cNvSpPr txBox="1"/>
          <p:nvPr/>
        </p:nvSpPr>
        <p:spPr>
          <a:xfrm>
            <a:off x="3946025" y="3016950"/>
            <a:ext cx="51981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73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Char char="●"/>
            </a:pPr>
            <a:r>
              <a:rPr b="1" lang="en-GB" sz="2500">
                <a:solidFill>
                  <a:srgbClr val="FF0000"/>
                </a:solidFill>
              </a:rPr>
              <a:t>85% </a:t>
            </a:r>
            <a:r>
              <a:rPr lang="en-GB" sz="2500">
                <a:solidFill>
                  <a:schemeClr val="dk1"/>
                </a:solidFill>
              </a:rPr>
              <a:t>of plastic products end up in landfills</a:t>
            </a:r>
            <a:endParaRPr i="0" sz="2500" u="none" cap="none" strike="noStrike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Users\Jacob\Desktop\dishwashing-routine.png" id="59" name="Google Shape;59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76797" y="1434095"/>
            <a:ext cx="4911135" cy="3057422"/>
          </a:xfrm>
          <a:prstGeom prst="roundRect">
            <a:avLst>
              <a:gd fmla="val 8594" name="adj"/>
            </a:avLst>
          </a:prstGeom>
          <a:solidFill>
            <a:srgbClr val="ECECEC"/>
          </a:solidFill>
          <a:ln>
            <a:noFill/>
          </a:ln>
          <a:effectLst>
            <a:reflection blurRad="0" dir="5400000" dist="5000" endA="0" endPos="28000" kx="0" rotWithShape="0" algn="bl" stA="38000" stPos="0" sy="-100000" ky="0"/>
          </a:effectLst>
        </p:spPr>
      </p:pic>
      <p:sp>
        <p:nvSpPr>
          <p:cNvPr id="60" name="Google Shape;60;p6"/>
          <p:cNvSpPr/>
          <p:nvPr/>
        </p:nvSpPr>
        <p:spPr>
          <a:xfrm>
            <a:off x="434176" y="1105175"/>
            <a:ext cx="2282710" cy="2091936"/>
          </a:xfrm>
          <a:prstGeom prst="wedgeRoundRectCallout">
            <a:avLst>
              <a:gd fmla="val 191675" name="adj1"/>
              <a:gd fmla="val 51407" name="adj2"/>
              <a:gd fmla="val 16667" name="adj3"/>
            </a:avLst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 cap="flat" cmpd="sng" w="25400">
            <a:solidFill>
              <a:srgbClr val="2A5E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1" name="Google Shape;61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869400" y="-129775"/>
            <a:ext cx="1373500" cy="13485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8"/>
          <p:cNvSpPr txBox="1"/>
          <p:nvPr>
            <p:ph type="title"/>
          </p:nvPr>
        </p:nvSpPr>
        <p:spPr>
          <a:xfrm>
            <a:off x="118274" y="1049150"/>
            <a:ext cx="5583000" cy="707400"/>
          </a:xfrm>
          <a:prstGeom prst="rect">
            <a:avLst/>
          </a:prstGeom>
          <a:noFill/>
          <a:ln>
            <a:noFill/>
          </a:ln>
          <a:effectLst>
            <a:outerShdw blurRad="42863" rotWithShape="0" algn="bl" dir="5400000" dist="9525">
              <a:srgbClr val="000000">
                <a:alpha val="2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b="1" lang="en-GB" sz="3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CommonWealth Magazine:</a:t>
            </a:r>
            <a:endParaRPr b="1" sz="3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7" name="Google Shape;67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69400" y="-129775"/>
            <a:ext cx="1373500" cy="1348554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8"/>
          <p:cNvSpPr txBox="1"/>
          <p:nvPr>
            <p:ph type="title"/>
          </p:nvPr>
        </p:nvSpPr>
        <p:spPr>
          <a:xfrm>
            <a:off x="0" y="2230375"/>
            <a:ext cx="9144000" cy="1433700"/>
          </a:xfrm>
          <a:prstGeom prst="rect">
            <a:avLst/>
          </a:prstGeom>
          <a:noFill/>
          <a:ln>
            <a:noFill/>
          </a:ln>
          <a:effectLst>
            <a:outerShdw blurRad="42863" rotWithShape="0" algn="bl" dir="5400000" dist="9525">
              <a:srgbClr val="000000">
                <a:alpha val="2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-GB" sz="3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r>
              <a:rPr lang="en-GB" sz="31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More than 80%</a:t>
            </a:r>
            <a:r>
              <a:rPr lang="en-GB" sz="3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of Taiwanese shoppers were willing to spend more to buy sustainably produced goods.”</a:t>
            </a: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8"/>
          <p:cNvSpPr txBox="1"/>
          <p:nvPr/>
        </p:nvSpPr>
        <p:spPr>
          <a:xfrm>
            <a:off x="3869000" y="4743300"/>
            <a:ext cx="5274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100">
                <a:latin typeface="Montserrat Light"/>
                <a:ea typeface="Montserrat Light"/>
                <a:cs typeface="Montserrat Light"/>
                <a:sym typeface="Montserrat Light"/>
              </a:rPr>
              <a:t>https://topics.amcham.com.tw/2021/08/taiwanese-buying-green-priority/</a:t>
            </a:r>
            <a:endParaRPr b="0" i="0" sz="1100" u="none" cap="none" strike="noStrike">
              <a:solidFill>
                <a:srgbClr val="000000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9"/>
          <p:cNvSpPr txBox="1"/>
          <p:nvPr/>
        </p:nvSpPr>
        <p:spPr>
          <a:xfrm>
            <a:off x="0" y="2285150"/>
            <a:ext cx="9144000" cy="1026300"/>
          </a:xfrm>
          <a:prstGeom prst="rect">
            <a:avLst/>
          </a:prstGeom>
          <a:noFill/>
          <a:ln>
            <a:noFill/>
          </a:ln>
          <a:effectLst>
            <a:outerShdw blurRad="42863" rotWithShape="0" algn="bl" dir="5400000" dist="9525">
              <a:srgbClr val="000000">
                <a:alpha val="2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</a:pPr>
            <a:r>
              <a:rPr b="1" lang="en-GB" sz="3600">
                <a:solidFill>
                  <a:schemeClr val="dk1"/>
                </a:solidFill>
              </a:rPr>
              <a:t>Cleaning products should also be cleaning the environment</a:t>
            </a:r>
            <a:endParaRPr b="1" i="0" sz="3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5" name="Google Shape;75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69400" y="-129775"/>
            <a:ext cx="1373500" cy="13485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"/>
          <p:cNvSpPr txBox="1"/>
          <p:nvPr>
            <p:ph type="title"/>
          </p:nvPr>
        </p:nvSpPr>
        <p:spPr>
          <a:xfrm>
            <a:off x="916374" y="3348200"/>
            <a:ext cx="1269600" cy="707400"/>
          </a:xfrm>
          <a:prstGeom prst="rect">
            <a:avLst/>
          </a:prstGeom>
          <a:noFill/>
          <a:ln>
            <a:noFill/>
          </a:ln>
          <a:effectLst>
            <a:outerShdw blurRad="42863" rotWithShape="0" algn="bl" dir="5400000" dist="9525">
              <a:srgbClr val="000000">
                <a:alpha val="2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-GB" sz="2700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1920</a:t>
            </a:r>
            <a:endParaRPr sz="2700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id="81" name="Google Shape;81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3625" y="1487125"/>
            <a:ext cx="2495100" cy="1861200"/>
          </a:xfrm>
          <a:prstGeom prst="roundRect">
            <a:avLst>
              <a:gd fmla="val 8594" name="adj"/>
            </a:avLst>
          </a:prstGeom>
          <a:solidFill>
            <a:srgbClr val="ECECEC"/>
          </a:solidFill>
          <a:ln>
            <a:noFill/>
          </a:ln>
          <a:effectLst>
            <a:reflection blurRad="0" dir="5400000" dist="5000" endA="0" endPos="28000" kx="0" rotWithShape="0" algn="bl" stA="38000" stPos="0" sy="-100000" ky="0"/>
          </a:effectLst>
        </p:spPr>
      </p:pic>
      <p:sp>
        <p:nvSpPr>
          <p:cNvPr id="82" name="Google Shape;82;p2"/>
          <p:cNvSpPr txBox="1"/>
          <p:nvPr>
            <p:ph type="title"/>
          </p:nvPr>
        </p:nvSpPr>
        <p:spPr>
          <a:xfrm>
            <a:off x="3672298" y="3348190"/>
            <a:ext cx="1799400" cy="707400"/>
          </a:xfrm>
          <a:prstGeom prst="rect">
            <a:avLst/>
          </a:prstGeom>
          <a:noFill/>
          <a:ln>
            <a:noFill/>
          </a:ln>
          <a:effectLst>
            <a:outerShdw blurRad="42863" rotWithShape="0" algn="bl" dir="5400000" dist="9525">
              <a:srgbClr val="000000">
                <a:alpha val="2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-GB" sz="2700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1980</a:t>
            </a:r>
            <a:endParaRPr sz="2700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descr="C:\Users\Jacob\Desktop\3-pack-w-product-new2.png" id="83" name="Google Shape;83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88605" y="1290208"/>
            <a:ext cx="2166800" cy="212098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Jacob\Desktop\71Q40r6OLML._AC_UF1000,1000_QL80_.png" id="84" name="Google Shape;84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929200" y="1535450"/>
            <a:ext cx="2763900" cy="1630500"/>
          </a:xfrm>
          <a:prstGeom prst="roundRect">
            <a:avLst>
              <a:gd fmla="val 8594" name="adj"/>
            </a:avLst>
          </a:prstGeom>
          <a:solidFill>
            <a:srgbClr val="ECECEC"/>
          </a:solidFill>
          <a:ln>
            <a:noFill/>
          </a:ln>
          <a:effectLst>
            <a:reflection blurRad="0" dir="5400000" dist="5000" endA="0" endPos="28000" fadeDir="5400012" kx="0" rotWithShape="0" algn="bl" stA="38000" stPos="0" sy="-100000" ky="0"/>
          </a:effectLst>
        </p:spPr>
      </p:pic>
      <p:sp>
        <p:nvSpPr>
          <p:cNvPr id="85" name="Google Shape;85;p2"/>
          <p:cNvSpPr txBox="1"/>
          <p:nvPr>
            <p:ph type="title"/>
          </p:nvPr>
        </p:nvSpPr>
        <p:spPr>
          <a:xfrm>
            <a:off x="6553298" y="3348190"/>
            <a:ext cx="1799400" cy="707400"/>
          </a:xfrm>
          <a:prstGeom prst="rect">
            <a:avLst/>
          </a:prstGeom>
          <a:noFill/>
          <a:ln>
            <a:noFill/>
          </a:ln>
          <a:effectLst>
            <a:outerShdw blurRad="42863" rotWithShape="0" algn="bl" dir="5400000" dist="9525">
              <a:srgbClr val="000000">
                <a:alpha val="2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-GB" sz="2700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2000</a:t>
            </a:r>
            <a:endParaRPr sz="2700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86" name="Google Shape;86;p2"/>
          <p:cNvSpPr/>
          <p:nvPr/>
        </p:nvSpPr>
        <p:spPr>
          <a:xfrm>
            <a:off x="2854600" y="3573350"/>
            <a:ext cx="715500" cy="257100"/>
          </a:xfrm>
          <a:prstGeom prst="rightArrow">
            <a:avLst>
              <a:gd fmla="val 50000" name="adj1"/>
              <a:gd fmla="val 75194" name="adj2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2"/>
          <p:cNvSpPr/>
          <p:nvPr/>
        </p:nvSpPr>
        <p:spPr>
          <a:xfrm>
            <a:off x="5654750" y="3573350"/>
            <a:ext cx="715500" cy="257100"/>
          </a:xfrm>
          <a:prstGeom prst="rightArrow">
            <a:avLst>
              <a:gd fmla="val 50000" name="adj1"/>
              <a:gd fmla="val 75194" name="adj2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8" name="Google Shape;88;p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869400" y="-129775"/>
            <a:ext cx="1373500" cy="13485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46848d55ef_0_42"/>
          <p:cNvSpPr txBox="1"/>
          <p:nvPr>
            <p:ph type="title"/>
          </p:nvPr>
        </p:nvSpPr>
        <p:spPr>
          <a:xfrm>
            <a:off x="635950" y="3231475"/>
            <a:ext cx="4161000" cy="1242000"/>
          </a:xfrm>
          <a:prstGeom prst="rect">
            <a:avLst/>
          </a:prstGeom>
          <a:noFill/>
          <a:ln>
            <a:noFill/>
          </a:ln>
          <a:effectLst>
            <a:outerShdw blurRad="42863" rotWithShape="0" algn="bl" dir="5400000" dist="9525">
              <a:srgbClr val="000000">
                <a:alpha val="2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-GB" sz="4000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Features </a:t>
            </a:r>
            <a:endParaRPr sz="4000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n-GB" sz="4000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and Benefits</a:t>
            </a:r>
            <a:endParaRPr sz="4000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id="94" name="Google Shape;94;g246848d55ef_0_42"/>
          <p:cNvPicPr preferRelativeResize="0"/>
          <p:nvPr/>
        </p:nvPicPr>
        <p:blipFill rotWithShape="1">
          <a:blip r:embed="rId3">
            <a:alphaModFix/>
          </a:blip>
          <a:srcRect b="20432" l="0" r="64823" t="23753"/>
          <a:stretch/>
        </p:blipFill>
        <p:spPr>
          <a:xfrm>
            <a:off x="6777975" y="0"/>
            <a:ext cx="2366025" cy="2974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g246848d55ef_0_42"/>
          <p:cNvPicPr preferRelativeResize="0"/>
          <p:nvPr/>
        </p:nvPicPr>
        <p:blipFill rotWithShape="1">
          <a:blip r:embed="rId3">
            <a:alphaModFix/>
          </a:blip>
          <a:srcRect b="20430" l="0" r="64823" t="43975"/>
          <a:stretch/>
        </p:blipFill>
        <p:spPr>
          <a:xfrm>
            <a:off x="4154775" y="0"/>
            <a:ext cx="2366025" cy="189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52caeac4b0_0_0"/>
          <p:cNvSpPr txBox="1"/>
          <p:nvPr>
            <p:ph type="title"/>
          </p:nvPr>
        </p:nvSpPr>
        <p:spPr>
          <a:xfrm>
            <a:off x="-11" y="3496125"/>
            <a:ext cx="2975400" cy="707400"/>
          </a:xfrm>
          <a:prstGeom prst="rect">
            <a:avLst/>
          </a:prstGeom>
          <a:noFill/>
          <a:ln>
            <a:noFill/>
          </a:ln>
          <a:effectLst>
            <a:outerShdw blurRad="42863" rotWithShape="0" algn="bl" dir="5400000" dist="9525">
              <a:srgbClr val="000000">
                <a:alpha val="2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-GB" sz="2500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No need </a:t>
            </a:r>
            <a:endParaRPr sz="2500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-GB" sz="2500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cleaning liquid</a:t>
            </a:r>
            <a:endParaRPr sz="2500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id="101" name="Google Shape;101;g252caeac4b0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3948" y="1441150"/>
            <a:ext cx="1547500" cy="179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g252caeac4b0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74688" y="1639701"/>
            <a:ext cx="2773975" cy="160115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g252caeac4b0_0_0"/>
          <p:cNvSpPr txBox="1"/>
          <p:nvPr>
            <p:ph type="title"/>
          </p:nvPr>
        </p:nvSpPr>
        <p:spPr>
          <a:xfrm>
            <a:off x="2874689" y="3496125"/>
            <a:ext cx="2975400" cy="707400"/>
          </a:xfrm>
          <a:prstGeom prst="rect">
            <a:avLst/>
          </a:prstGeom>
          <a:noFill/>
          <a:ln>
            <a:noFill/>
          </a:ln>
          <a:effectLst>
            <a:outerShdw blurRad="42863" rotWithShape="0" algn="bl" dir="5400000" dist="9525">
              <a:srgbClr val="000000">
                <a:alpha val="2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-GB" sz="2400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Self-cleaning</a:t>
            </a:r>
            <a:endParaRPr sz="2400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id="104" name="Google Shape;104;g252caeac4b0_0_0"/>
          <p:cNvPicPr preferRelativeResize="0"/>
          <p:nvPr/>
        </p:nvPicPr>
        <p:blipFill rotWithShape="1">
          <a:blip r:embed="rId5">
            <a:alphaModFix/>
          </a:blip>
          <a:srcRect b="3095" l="0" r="0" t="3095"/>
          <a:stretch/>
        </p:blipFill>
        <p:spPr>
          <a:xfrm>
            <a:off x="5969025" y="1492350"/>
            <a:ext cx="2615750" cy="1551625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g252caeac4b0_0_0"/>
          <p:cNvSpPr txBox="1"/>
          <p:nvPr>
            <p:ph type="title"/>
          </p:nvPr>
        </p:nvSpPr>
        <p:spPr>
          <a:xfrm>
            <a:off x="5873614" y="3496125"/>
            <a:ext cx="2975400" cy="707400"/>
          </a:xfrm>
          <a:prstGeom prst="rect">
            <a:avLst/>
          </a:prstGeom>
          <a:noFill/>
          <a:ln>
            <a:noFill/>
          </a:ln>
          <a:effectLst>
            <a:outerShdw blurRad="42863" rotWithShape="0" algn="bl" dir="5400000" dist="9525">
              <a:srgbClr val="000000">
                <a:alpha val="2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-GB" sz="2400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Regeneration</a:t>
            </a:r>
            <a:endParaRPr sz="2400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id="106" name="Google Shape;106;g252caeac4b0_0_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869400" y="-129775"/>
            <a:ext cx="1373500" cy="13485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1" name="Google Shape;111;g246848d55ef_0_28"/>
          <p:cNvGraphicFramePr/>
          <p:nvPr/>
        </p:nvGraphicFramePr>
        <p:xfrm>
          <a:off x="85875" y="8762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{AE5907B8-6B2E-49BC-A6E5-757ED1E18556}</a:tableStyleId>
              </a:tblPr>
              <a:tblGrid>
                <a:gridCol w="1736300"/>
                <a:gridCol w="1153550"/>
                <a:gridCol w="1758250"/>
                <a:gridCol w="1943225"/>
                <a:gridCol w="2090175"/>
              </a:tblGrid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300"/>
                        <a:buFont typeface="Arial"/>
                        <a:buNone/>
                      </a:pPr>
                      <a:r>
                        <a:rPr b="1" lang="en-GB" sz="2300" u="none" cap="none" strike="noStrike">
                          <a:solidFill>
                            <a:schemeClr val="lt1"/>
                          </a:solidFill>
                        </a:rPr>
                        <a:t>Product Benefit table</a:t>
                      </a:r>
                      <a:endParaRPr b="1" sz="23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GB" sz="2000">
                          <a:solidFill>
                            <a:schemeClr val="dk1"/>
                          </a:solidFill>
                        </a:rPr>
                        <a:t>Plastic</a:t>
                      </a:r>
                      <a:r>
                        <a:rPr b="1" lang="en-GB" sz="2000" u="none" cap="none" strike="noStrike">
                          <a:solidFill>
                            <a:schemeClr val="dk1"/>
                          </a:solidFill>
                        </a:rPr>
                        <a:t> sponge</a:t>
                      </a:r>
                      <a:endParaRPr b="1" sz="20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GB" sz="2000">
                          <a:solidFill>
                            <a:schemeClr val="dk1"/>
                          </a:solidFill>
                        </a:rPr>
                        <a:t>Anti-bacteria</a:t>
                      </a:r>
                      <a:r>
                        <a:rPr b="1" lang="en-GB" sz="2000" u="none" cap="none" strike="noStrike">
                          <a:solidFill>
                            <a:schemeClr val="dk1"/>
                          </a:solidFill>
                        </a:rPr>
                        <a:t> Sponge</a:t>
                      </a:r>
                      <a:endParaRPr b="1" sz="20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GB" sz="2000" u="none" cap="none" strike="noStrike">
                          <a:solidFill>
                            <a:schemeClr val="dk1"/>
                          </a:solidFill>
                        </a:rPr>
                        <a:t>Eco-friendly fiber Sponge</a:t>
                      </a:r>
                      <a:endParaRPr b="1" sz="20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GB" sz="2000" u="none" cap="none" strike="noStrike">
                          <a:solidFill>
                            <a:schemeClr val="dk1"/>
                          </a:solidFill>
                        </a:rPr>
                        <a:t>Biotechnology</a:t>
                      </a:r>
                      <a:endParaRPr b="1" sz="20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GB" sz="2000" u="none" cap="none" strike="noStrike">
                          <a:solidFill>
                            <a:schemeClr val="dk1"/>
                          </a:solidFill>
                        </a:rPr>
                        <a:t>Sponge</a:t>
                      </a:r>
                      <a:endParaRPr b="1" sz="20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339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en-GB" sz="1700" u="none" cap="none" strike="noStrike"/>
                        <a:t>Environmentally friendly</a:t>
                      </a:r>
                      <a:endParaRPr sz="17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873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en-GB" sz="1700" u="none" cap="none" strike="noStrike"/>
                        <a:t>Reusable</a:t>
                      </a:r>
                      <a:endParaRPr sz="17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25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en-GB" sz="1700" u="none" cap="none" strike="noStrike"/>
                        <a:t>Versatility</a:t>
                      </a:r>
                      <a:endParaRPr sz="17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61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en-GB" sz="1700" u="none" cap="none" strike="noStrike"/>
                        <a:t>Sustainability</a:t>
                      </a:r>
                      <a:endParaRPr sz="17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112" name="Google Shape;112;g246848d55ef_0_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82650" y="-129775"/>
            <a:ext cx="1160249" cy="1139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g246848d55ef_0_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32550" y="3398975"/>
            <a:ext cx="492826" cy="492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g246848d55ef_0_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86050" y="2213450"/>
            <a:ext cx="492826" cy="492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g246848d55ef_0_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53675" y="2213450"/>
            <a:ext cx="492826" cy="492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g246848d55ef_0_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53675" y="3398975"/>
            <a:ext cx="492826" cy="492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g246848d55ef_0_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15400" y="4017725"/>
            <a:ext cx="492826" cy="492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g246848d55ef_0_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15400" y="3398975"/>
            <a:ext cx="492826" cy="492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g246848d55ef_0_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86050" y="3414700"/>
            <a:ext cx="492826" cy="492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g246848d55ef_0_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86050" y="4017725"/>
            <a:ext cx="492826" cy="492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g246848d55ef_0_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86050" y="2811675"/>
            <a:ext cx="492826" cy="492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Juliet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